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4" roundtripDataSignature="AMtx7miEYt1njUb8kKNzOhY2BQlkzSKT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17" name="Shape 17"/>
        <p:cNvGrpSpPr/>
        <p:nvPr/>
      </p:nvGrpSpPr>
      <p:grpSpPr>
        <a:xfrm>
          <a:off x="0" y="0"/>
          <a:ext cx="0" cy="0"/>
          <a:chOff x="0" y="0"/>
          <a:chExt cx="0" cy="0"/>
        </a:xfrm>
      </p:grpSpPr>
      <p:sp>
        <p:nvSpPr>
          <p:cNvPr id="18" name="Google Shape;18;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3" name="Shape 23"/>
        <p:cNvGrpSpPr/>
        <p:nvPr/>
      </p:nvGrpSpPr>
      <p:grpSpPr>
        <a:xfrm>
          <a:off x="0" y="0"/>
          <a:ext cx="0" cy="0"/>
          <a:chOff x="0" y="0"/>
          <a:chExt cx="0" cy="0"/>
        </a:xfrm>
      </p:grpSpPr>
      <p:sp>
        <p:nvSpPr>
          <p:cNvPr id="24" name="Google Shape;24;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29" name="Shape 29"/>
        <p:cNvGrpSpPr/>
        <p:nvPr/>
      </p:nvGrpSpPr>
      <p:grpSpPr>
        <a:xfrm>
          <a:off x="0" y="0"/>
          <a:ext cx="0" cy="0"/>
          <a:chOff x="0" y="0"/>
          <a:chExt cx="0" cy="0"/>
        </a:xfrm>
      </p:grpSpPr>
      <p:sp>
        <p:nvSpPr>
          <p:cNvPr id="30" name="Google Shape;3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36" name="Shape 36"/>
        <p:cNvGrpSpPr/>
        <p:nvPr/>
      </p:nvGrpSpPr>
      <p:grpSpPr>
        <a:xfrm>
          <a:off x="0" y="0"/>
          <a:ext cx="0" cy="0"/>
          <a:chOff x="0" y="0"/>
          <a:chExt cx="0" cy="0"/>
        </a:xfrm>
      </p:grpSpPr>
      <p:sp>
        <p:nvSpPr>
          <p:cNvPr id="37" name="Google Shape;37;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5" name="Shape 45"/>
        <p:cNvGrpSpPr/>
        <p:nvPr/>
      </p:nvGrpSpPr>
      <p:grpSpPr>
        <a:xfrm>
          <a:off x="0" y="0"/>
          <a:ext cx="0" cy="0"/>
          <a:chOff x="0" y="0"/>
          <a:chExt cx="0" cy="0"/>
        </a:xfrm>
      </p:grpSpPr>
      <p:sp>
        <p:nvSpPr>
          <p:cNvPr id="46" name="Google Shape;4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0" name="Shape 50"/>
        <p:cNvGrpSpPr/>
        <p:nvPr/>
      </p:nvGrpSpPr>
      <p:grpSpPr>
        <a:xfrm>
          <a:off x="0" y="0"/>
          <a:ext cx="0" cy="0"/>
          <a:chOff x="0" y="0"/>
          <a:chExt cx="0" cy="0"/>
        </a:xfrm>
      </p:grpSpPr>
      <p:sp>
        <p:nvSpPr>
          <p:cNvPr id="51" name="Google Shape;5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1792288" y="612775"/>
            <a:ext cx="5486400" cy="4114800"/>
          </a:xfrm>
          <a:prstGeom prst="rect">
            <a:avLst/>
          </a:prstGeom>
          <a:noFill/>
          <a:ln>
            <a:noFill/>
          </a:ln>
        </p:spPr>
      </p:sp>
      <p:sp>
        <p:nvSpPr>
          <p:cNvPr id="64" name="Google Shape;64;p1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hetvakantiebureau.nl/"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hetvakantiebureau.nl/"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709525" y="980728"/>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nl-NL"/>
              <a:t>Presentatie diaconieën</a:t>
            </a:r>
            <a:endParaRPr/>
          </a:p>
        </p:txBody>
      </p:sp>
      <p:pic>
        <p:nvPicPr>
          <p:cNvPr id="85" name="Google Shape;85;p1"/>
          <p:cNvPicPr preferRelativeResize="0"/>
          <p:nvPr/>
        </p:nvPicPr>
        <p:blipFill rotWithShape="1">
          <a:blip r:embed="rId3">
            <a:alphaModFix/>
          </a:blip>
          <a:srcRect b="0" l="0" r="0" t="0"/>
          <a:stretch/>
        </p:blipFill>
        <p:spPr>
          <a:xfrm>
            <a:off x="5940152" y="332656"/>
            <a:ext cx="2543175" cy="590550"/>
          </a:xfrm>
          <a:prstGeom prst="rect">
            <a:avLst/>
          </a:prstGeom>
          <a:noFill/>
          <a:ln>
            <a:noFill/>
          </a:ln>
        </p:spPr>
      </p:pic>
      <p:pic>
        <p:nvPicPr>
          <p:cNvPr descr="D:\Data\Nelleke\2Select\_Klanten\_Het vakantiebureau, Leusden\2023\Beeldselectie flyer diaconie\IJsselvliedt 220.jpg" id="86" name="Google Shape;86;p1"/>
          <p:cNvPicPr preferRelativeResize="0"/>
          <p:nvPr/>
        </p:nvPicPr>
        <p:blipFill rotWithShape="1">
          <a:blip r:embed="rId4">
            <a:alphaModFix/>
          </a:blip>
          <a:srcRect b="0" l="0" r="0" t="0"/>
          <a:stretch/>
        </p:blipFill>
        <p:spPr>
          <a:xfrm>
            <a:off x="1907704" y="2420888"/>
            <a:ext cx="5519958" cy="36802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ctrTitle"/>
          </p:nvPr>
        </p:nvSpPr>
        <p:spPr>
          <a:xfrm>
            <a:off x="755576" y="1052736"/>
            <a:ext cx="7677497" cy="259228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200"/>
              <a:buFont typeface="Calibri"/>
              <a:buNone/>
            </a:pPr>
            <a:r>
              <a:rPr lang="nl-NL" sz="3200"/>
              <a:t>Wat doen we: </a:t>
            </a:r>
            <a:br>
              <a:rPr lang="nl-NL" sz="3200"/>
            </a:br>
            <a:r>
              <a:rPr lang="nl-NL" sz="3200"/>
              <a:t>Het vakantiebureau organiseert het hele jaar door vakanties voor mensen die niet (meer) zelfstandig op vakantie kunnen.</a:t>
            </a:r>
            <a:br>
              <a:rPr lang="nl-NL" sz="3200"/>
            </a:br>
            <a:endParaRPr sz="3200"/>
          </a:p>
        </p:txBody>
      </p:sp>
      <p:pic>
        <p:nvPicPr>
          <p:cNvPr id="92" name="Google Shape;92;p2"/>
          <p:cNvPicPr preferRelativeResize="0"/>
          <p:nvPr/>
        </p:nvPicPr>
        <p:blipFill rotWithShape="1">
          <a:blip r:embed="rId3">
            <a:alphaModFix/>
          </a:blip>
          <a:srcRect b="0" l="0" r="0" t="0"/>
          <a:stretch/>
        </p:blipFill>
        <p:spPr>
          <a:xfrm>
            <a:off x="5940152" y="332656"/>
            <a:ext cx="2543175" cy="590550"/>
          </a:xfrm>
          <a:prstGeom prst="rect">
            <a:avLst/>
          </a:prstGeom>
          <a:noFill/>
          <a:ln>
            <a:noFill/>
          </a:ln>
        </p:spPr>
      </p:pic>
      <p:pic>
        <p:nvPicPr>
          <p:cNvPr descr="D:\Data\Nelleke\2Select\_Klanten\_Het vakantiebureau, Leusden\2023\Beeldselectie flyer diaconie\IJsselvliedt 183.jpg" id="93" name="Google Shape;93;p2"/>
          <p:cNvPicPr preferRelativeResize="0"/>
          <p:nvPr/>
        </p:nvPicPr>
        <p:blipFill rotWithShape="1">
          <a:blip r:embed="rId4">
            <a:alphaModFix/>
          </a:blip>
          <a:srcRect b="0" l="0" r="0" t="0"/>
          <a:stretch/>
        </p:blipFill>
        <p:spPr>
          <a:xfrm>
            <a:off x="6051579" y="2942881"/>
            <a:ext cx="2458967" cy="36887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ctrTitle"/>
          </p:nvPr>
        </p:nvSpPr>
        <p:spPr>
          <a:xfrm>
            <a:off x="755576" y="1052736"/>
            <a:ext cx="7677497" cy="4824536"/>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nl-NL" sz="3200"/>
              <a:t>Voor wie zijn we er: </a:t>
            </a:r>
            <a:br>
              <a:rPr lang="nl-NL" sz="3200"/>
            </a:br>
            <a:r>
              <a:rPr lang="nl-NL" sz="3200"/>
              <a:t>ouderen met of zonder zorgvraag, mantel-</a:t>
            </a:r>
            <a:endParaRPr sz="3200"/>
          </a:p>
          <a:p>
            <a:pPr indent="0" lvl="0" marL="0" rtl="0" algn="l">
              <a:spcBef>
                <a:spcPts val="0"/>
              </a:spcBef>
              <a:spcAft>
                <a:spcPts val="0"/>
              </a:spcAft>
              <a:buClr>
                <a:schemeClr val="dk1"/>
              </a:buClr>
              <a:buSzPct val="100000"/>
              <a:buFont typeface="Calibri"/>
              <a:buNone/>
            </a:pPr>
            <a:r>
              <a:rPr lang="nl-NL" sz="3200"/>
              <a:t>zorgers, mensen met een meervoudige</a:t>
            </a:r>
            <a:br>
              <a:rPr lang="nl-NL" sz="3200"/>
            </a:br>
            <a:r>
              <a:rPr lang="nl-NL" sz="3200"/>
              <a:t>beperking en gezinnen met weinig geld. </a:t>
            </a:r>
            <a:br>
              <a:rPr lang="nl-NL" sz="3200"/>
            </a:br>
            <a:br>
              <a:rPr lang="nl-NL" sz="3200"/>
            </a:br>
            <a:br>
              <a:rPr lang="nl-NL" sz="3200"/>
            </a:br>
            <a:br>
              <a:rPr lang="nl-NL" sz="3200"/>
            </a:br>
            <a:br>
              <a:rPr lang="nl-NL" sz="3200"/>
            </a:br>
            <a:r>
              <a:rPr lang="nl-NL" sz="3200"/>
              <a:t>Er is voor iedereen een passend zorgaanbod!</a:t>
            </a:r>
            <a:endParaRPr sz="3200"/>
          </a:p>
        </p:txBody>
      </p:sp>
      <p:pic>
        <p:nvPicPr>
          <p:cNvPr id="99" name="Google Shape;99;p3"/>
          <p:cNvPicPr preferRelativeResize="0"/>
          <p:nvPr/>
        </p:nvPicPr>
        <p:blipFill rotWithShape="1">
          <a:blip r:embed="rId3">
            <a:alphaModFix/>
          </a:blip>
          <a:srcRect b="0" l="0" r="0" t="0"/>
          <a:stretch/>
        </p:blipFill>
        <p:spPr>
          <a:xfrm>
            <a:off x="5940152" y="332656"/>
            <a:ext cx="2543175" cy="590550"/>
          </a:xfrm>
          <a:prstGeom prst="rect">
            <a:avLst/>
          </a:prstGeom>
          <a:noFill/>
          <a:ln>
            <a:noFill/>
          </a:ln>
        </p:spPr>
      </p:pic>
      <p:sp>
        <p:nvSpPr>
          <p:cNvPr id="100" name="Google Shape;100;p3"/>
          <p:cNvSpPr/>
          <p:nvPr/>
        </p:nvSpPr>
        <p:spPr>
          <a:xfrm>
            <a:off x="827584" y="3501008"/>
            <a:ext cx="765574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nl-NL" sz="1800" u="none" cap="none" strike="noStrike">
                <a:solidFill>
                  <a:srgbClr val="00B050"/>
                </a:solidFill>
                <a:latin typeface="Calibri"/>
                <a:ea typeface="Calibri"/>
                <a:cs typeface="Calibri"/>
                <a:sym typeface="Calibri"/>
              </a:rPr>
              <a:t>“Met Het vakantiebureau ben ik een heerlijke week weg geweest. De stoelen thuis praten niet en dan is het fijn om op vakantie aan tafel tussen de mensen te zitten. Dat heeft me heel erg goed gedaan.”</a:t>
            </a:r>
            <a:endParaRPr/>
          </a:p>
          <a:p>
            <a:pPr indent="0" lvl="0" marL="0" marR="0" rtl="0" algn="l">
              <a:spcBef>
                <a:spcPts val="0"/>
              </a:spcBef>
              <a:spcAft>
                <a:spcPts val="0"/>
              </a:spcAft>
              <a:buNone/>
            </a:pPr>
            <a:r>
              <a:rPr lang="nl-NL" sz="1800">
                <a:solidFill>
                  <a:srgbClr val="00B050"/>
                </a:solidFill>
                <a:latin typeface="Calibri"/>
                <a:ea typeface="Calibri"/>
                <a:cs typeface="Calibri"/>
                <a:sym typeface="Calibri"/>
              </a:rPr>
              <a:t>					Mevrouw Janssen, 87 jaar</a:t>
            </a:r>
            <a:endParaRPr sz="1800">
              <a:solidFill>
                <a:srgbClr val="00B05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ctrTitle"/>
          </p:nvPr>
        </p:nvSpPr>
        <p:spPr>
          <a:xfrm>
            <a:off x="780550" y="938982"/>
            <a:ext cx="7677497" cy="306608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200"/>
              <a:buFont typeface="Calibri"/>
              <a:buNone/>
            </a:pPr>
            <a:r>
              <a:rPr lang="nl-NL" sz="3200"/>
              <a:t>Onze vrijwilligers:</a:t>
            </a:r>
            <a:br>
              <a:rPr b="1" lang="nl-NL" sz="3200"/>
            </a:br>
            <a:r>
              <a:rPr lang="nl-NL" sz="3200"/>
              <a:t>Het vakantiebureau kan niet zonder de inzet van vrijwilligers. Ieder jaar gaan er zo’n 1400 vrijwilligers mee en zij zijn hard nodig.</a:t>
            </a:r>
            <a:br>
              <a:rPr lang="nl-NL" sz="3200"/>
            </a:br>
            <a:endParaRPr sz="3200"/>
          </a:p>
        </p:txBody>
      </p:sp>
      <p:pic>
        <p:nvPicPr>
          <p:cNvPr id="106" name="Google Shape;106;p4"/>
          <p:cNvPicPr preferRelativeResize="0"/>
          <p:nvPr/>
        </p:nvPicPr>
        <p:blipFill rotWithShape="1">
          <a:blip r:embed="rId3">
            <a:alphaModFix/>
          </a:blip>
          <a:srcRect b="0" l="0" r="0" t="0"/>
          <a:stretch/>
        </p:blipFill>
        <p:spPr>
          <a:xfrm>
            <a:off x="5940152" y="332656"/>
            <a:ext cx="2543175" cy="590550"/>
          </a:xfrm>
          <a:prstGeom prst="rect">
            <a:avLst/>
          </a:prstGeom>
          <a:noFill/>
          <a:ln>
            <a:noFill/>
          </a:ln>
        </p:spPr>
      </p:pic>
      <p:pic>
        <p:nvPicPr>
          <p:cNvPr descr="D:\Data\Nelleke\2Select\_Klanten\_Het vakantiebureau, Leusden\2023\Beeldselectie flyer diaconie\Cover foto vakantiegids 2023 (bewerkt).jpg" id="107" name="Google Shape;107;p4"/>
          <p:cNvPicPr preferRelativeResize="0"/>
          <p:nvPr/>
        </p:nvPicPr>
        <p:blipFill rotWithShape="1">
          <a:blip r:embed="rId4">
            <a:alphaModFix/>
          </a:blip>
          <a:srcRect b="0" l="0" r="0" t="0"/>
          <a:stretch/>
        </p:blipFill>
        <p:spPr>
          <a:xfrm>
            <a:off x="4439874" y="3501007"/>
            <a:ext cx="4043453" cy="32349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ctrTitle"/>
          </p:nvPr>
        </p:nvSpPr>
        <p:spPr>
          <a:xfrm>
            <a:off x="755576" y="1052736"/>
            <a:ext cx="7677497" cy="273630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Font typeface="Calibri"/>
              <a:buNone/>
            </a:pPr>
            <a:r>
              <a:rPr lang="nl-NL" sz="3200"/>
              <a:t>Aandacht:</a:t>
            </a:r>
            <a:br>
              <a:rPr lang="nl-NL" sz="3200"/>
            </a:br>
            <a:r>
              <a:rPr lang="nl-NL" sz="3200"/>
              <a:t>Geef aandacht aan Het vakantiebureau</a:t>
            </a:r>
            <a:br>
              <a:rPr lang="nl-NL" sz="3200"/>
            </a:br>
            <a:r>
              <a:rPr lang="nl-NL" sz="3200"/>
              <a:t>in uw kerkblad, op uw website </a:t>
            </a:r>
            <a:br>
              <a:rPr lang="nl-NL" sz="3200"/>
            </a:br>
            <a:r>
              <a:rPr lang="nl-NL" sz="3200"/>
              <a:t>of in uw social media. </a:t>
            </a:r>
            <a:br>
              <a:rPr lang="nl-NL" sz="3200"/>
            </a:br>
            <a:endParaRPr sz="3200"/>
          </a:p>
        </p:txBody>
      </p:sp>
      <p:pic>
        <p:nvPicPr>
          <p:cNvPr id="113" name="Google Shape;113;p5"/>
          <p:cNvPicPr preferRelativeResize="0"/>
          <p:nvPr/>
        </p:nvPicPr>
        <p:blipFill rotWithShape="1">
          <a:blip r:embed="rId3">
            <a:alphaModFix/>
          </a:blip>
          <a:srcRect b="0" l="0" r="0" t="0"/>
          <a:stretch/>
        </p:blipFill>
        <p:spPr>
          <a:xfrm>
            <a:off x="5940152" y="332656"/>
            <a:ext cx="2543175" cy="590550"/>
          </a:xfrm>
          <a:prstGeom prst="rect">
            <a:avLst/>
          </a:prstGeom>
          <a:noFill/>
          <a:ln>
            <a:noFill/>
          </a:ln>
        </p:spPr>
      </p:pic>
      <p:pic>
        <p:nvPicPr>
          <p:cNvPr descr="D:\Data\Nelleke\2Select\_Klanten\_Het vakantiebureau, Leusden\2023\Beeldselectie flyer diaconie\IJsselvliedt 214.jpg" id="114" name="Google Shape;114;p5"/>
          <p:cNvPicPr preferRelativeResize="0"/>
          <p:nvPr/>
        </p:nvPicPr>
        <p:blipFill rotWithShape="1">
          <a:blip r:embed="rId4">
            <a:alphaModFix/>
          </a:blip>
          <a:srcRect b="0" l="0" r="0" t="0"/>
          <a:stretch/>
        </p:blipFill>
        <p:spPr>
          <a:xfrm>
            <a:off x="3707904" y="3383452"/>
            <a:ext cx="4784882" cy="31901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ph type="ctrTitle"/>
          </p:nvPr>
        </p:nvSpPr>
        <p:spPr>
          <a:xfrm>
            <a:off x="720142" y="1124744"/>
            <a:ext cx="7677497" cy="273630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Font typeface="Calibri"/>
              <a:buNone/>
            </a:pPr>
            <a:r>
              <a:rPr lang="nl-NL" sz="3200"/>
              <a:t>Aanmelden gasten: </a:t>
            </a:r>
            <a:br>
              <a:rPr lang="nl-NL" sz="3200"/>
            </a:br>
            <a:r>
              <a:rPr lang="nl-NL" sz="3200"/>
              <a:t>Zijn er in uw gemeente mensen die voor een vakantie in aanmerking komen? </a:t>
            </a:r>
            <a:br>
              <a:rPr lang="nl-NL" sz="3200"/>
            </a:br>
            <a:endParaRPr sz="3200"/>
          </a:p>
          <a:p>
            <a:pPr indent="0" lvl="0" marL="0" rtl="0" algn="l">
              <a:spcBef>
                <a:spcPts val="0"/>
              </a:spcBef>
              <a:spcAft>
                <a:spcPts val="0"/>
              </a:spcAft>
              <a:buClr>
                <a:schemeClr val="dk1"/>
              </a:buClr>
              <a:buSzPts val="3200"/>
              <a:buFont typeface="Calibri"/>
              <a:buNone/>
            </a:pPr>
            <a:r>
              <a:rPr lang="nl-NL" sz="3200"/>
              <a:t>Geef ze op via de website: </a:t>
            </a:r>
            <a:r>
              <a:rPr lang="nl-NL" sz="3200" u="sng">
                <a:solidFill>
                  <a:schemeClr val="hlink"/>
                </a:solidFill>
                <a:hlinkClick r:id="rId3"/>
              </a:rPr>
              <a:t>www.hetvakantiebureau.nl</a:t>
            </a:r>
            <a:r>
              <a:rPr lang="nl-NL" sz="3200"/>
              <a:t> </a:t>
            </a:r>
            <a:endParaRPr sz="3200"/>
          </a:p>
        </p:txBody>
      </p:sp>
      <p:pic>
        <p:nvPicPr>
          <p:cNvPr id="120" name="Google Shape;120;p6"/>
          <p:cNvPicPr preferRelativeResize="0"/>
          <p:nvPr/>
        </p:nvPicPr>
        <p:blipFill rotWithShape="1">
          <a:blip r:embed="rId4">
            <a:alphaModFix/>
          </a:blip>
          <a:srcRect b="0" l="0" r="0" t="0"/>
          <a:stretch/>
        </p:blipFill>
        <p:spPr>
          <a:xfrm>
            <a:off x="5940152" y="332656"/>
            <a:ext cx="2543175" cy="590550"/>
          </a:xfrm>
          <a:prstGeom prst="rect">
            <a:avLst/>
          </a:prstGeom>
          <a:noFill/>
          <a:ln>
            <a:noFill/>
          </a:ln>
        </p:spPr>
      </p:pic>
      <p:sp>
        <p:nvSpPr>
          <p:cNvPr id="121" name="Google Shape;121;p6"/>
          <p:cNvSpPr/>
          <p:nvPr/>
        </p:nvSpPr>
        <p:spPr>
          <a:xfrm>
            <a:off x="720151" y="4661171"/>
            <a:ext cx="76329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nl-NL" sz="1800">
                <a:solidFill>
                  <a:srgbClr val="00B050"/>
                </a:solidFill>
                <a:latin typeface="Calibri"/>
                <a:ea typeface="Calibri"/>
                <a:cs typeface="Calibri"/>
                <a:sym typeface="Calibri"/>
              </a:rPr>
              <a:t>“De diaken in mijn kerk zei dat ik meekon met een vakantie van Het vakantiebureau. Dat heeft me zo goed gedaan! Voor het eerst sinds jaren kon ik écht ontspannen.”</a:t>
            </a:r>
            <a:endParaRPr i="1" sz="1800">
              <a:solidFill>
                <a:srgbClr val="00B05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ph type="ctrTitle"/>
          </p:nvPr>
        </p:nvSpPr>
        <p:spPr>
          <a:xfrm>
            <a:off x="805830" y="1196752"/>
            <a:ext cx="7677497" cy="36724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Font typeface="Calibri"/>
              <a:buNone/>
            </a:pPr>
            <a:r>
              <a:rPr lang="nl-NL" sz="3200"/>
              <a:t>Aanmelden vrijwilligers: </a:t>
            </a:r>
            <a:br>
              <a:rPr lang="nl-NL" sz="3200"/>
            </a:br>
            <a:r>
              <a:rPr lang="nl-NL" sz="3200"/>
              <a:t>Kent u mensen die zich tijdens een vakantieweek willen inzetten als vrijwilliger van Het vakantiebureau? </a:t>
            </a:r>
            <a:br>
              <a:rPr lang="nl-NL" sz="3200"/>
            </a:br>
            <a:br>
              <a:rPr lang="nl-NL" sz="3200"/>
            </a:br>
            <a:r>
              <a:rPr lang="nl-NL" sz="3200"/>
              <a:t>Aanmelden kan via de website: </a:t>
            </a:r>
            <a:r>
              <a:rPr lang="nl-NL" sz="3200" u="sng">
                <a:solidFill>
                  <a:schemeClr val="hlink"/>
                </a:solidFill>
                <a:hlinkClick r:id="rId3"/>
              </a:rPr>
              <a:t>www.hetvakantiebureau.nl</a:t>
            </a:r>
            <a:r>
              <a:rPr lang="nl-NL" sz="3200"/>
              <a:t>.</a:t>
            </a:r>
            <a:br>
              <a:rPr lang="nl-NL" sz="3200"/>
            </a:br>
            <a:endParaRPr sz="3200"/>
          </a:p>
        </p:txBody>
      </p:sp>
      <p:pic>
        <p:nvPicPr>
          <p:cNvPr id="127" name="Google Shape;127;p7"/>
          <p:cNvPicPr preferRelativeResize="0"/>
          <p:nvPr/>
        </p:nvPicPr>
        <p:blipFill rotWithShape="1">
          <a:blip r:embed="rId4">
            <a:alphaModFix/>
          </a:blip>
          <a:srcRect b="0" l="0" r="0" t="0"/>
          <a:stretch/>
        </p:blipFill>
        <p:spPr>
          <a:xfrm>
            <a:off x="5940152" y="332656"/>
            <a:ext cx="2543175" cy="590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ctrTitle"/>
          </p:nvPr>
        </p:nvSpPr>
        <p:spPr>
          <a:xfrm>
            <a:off x="755576" y="1277144"/>
            <a:ext cx="7677600" cy="4608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200"/>
              <a:buFont typeface="Calibri"/>
              <a:buNone/>
            </a:pPr>
            <a:r>
              <a:rPr lang="nl-NL" sz="3200"/>
              <a:t>Steun ons: </a:t>
            </a:r>
            <a:br>
              <a:rPr lang="nl-NL" sz="3200"/>
            </a:br>
            <a:r>
              <a:rPr lang="nl-NL" sz="3200"/>
              <a:t>Het vakantiebureau is volledig afhankelijk van giften. Daarom is de steun van diaconieën van grote waarde! </a:t>
            </a:r>
            <a:br>
              <a:rPr lang="nl-NL" sz="3200"/>
            </a:br>
            <a:r>
              <a:rPr lang="nl-NL" sz="3200"/>
              <a:t>U kunt ons steunen door ons (jaarlijks) op het collecterooster te zetten of een (eindejaars-)gift te doen.</a:t>
            </a:r>
            <a:br>
              <a:rPr lang="nl-NL" sz="3200"/>
            </a:br>
            <a:br>
              <a:rPr lang="nl-NL" sz="3200"/>
            </a:br>
            <a:r>
              <a:rPr lang="nl-NL" sz="3200"/>
              <a:t>Heel hartelijk dank!</a:t>
            </a:r>
            <a:endParaRPr sz="3200"/>
          </a:p>
        </p:txBody>
      </p:sp>
      <p:pic>
        <p:nvPicPr>
          <p:cNvPr id="133" name="Google Shape;133;p8"/>
          <p:cNvPicPr preferRelativeResize="0"/>
          <p:nvPr/>
        </p:nvPicPr>
        <p:blipFill rotWithShape="1">
          <a:blip r:embed="rId3">
            <a:alphaModFix/>
          </a:blip>
          <a:srcRect b="0" l="0" r="0" t="0"/>
          <a:stretch/>
        </p:blipFill>
        <p:spPr>
          <a:xfrm>
            <a:off x="5940152" y="332656"/>
            <a:ext cx="2543175" cy="590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2022-12-12T12:39:59Z</dcterms:created>
  <dc:creator>Nelleke</dc:creator>
</cp:coreProperties>
</file>